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17"/>
  </p:notesMasterIdLst>
  <p:sldIdLst>
    <p:sldId id="256" r:id="rId2"/>
    <p:sldId id="259" r:id="rId3"/>
    <p:sldId id="261" r:id="rId4"/>
    <p:sldId id="260" r:id="rId5"/>
    <p:sldId id="258" r:id="rId6"/>
    <p:sldId id="262" r:id="rId7"/>
    <p:sldId id="267" r:id="rId8"/>
    <p:sldId id="275" r:id="rId9"/>
    <p:sldId id="274" r:id="rId10"/>
    <p:sldId id="277" r:id="rId11"/>
    <p:sldId id="270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402" autoAdjust="0"/>
  </p:normalViewPr>
  <p:slideViewPr>
    <p:cSldViewPr snapToGrid="0" snapToObjects="1">
      <p:cViewPr>
        <p:scale>
          <a:sx n="140" d="100"/>
          <a:sy n="140" d="100"/>
        </p:scale>
        <p:origin x="-80" y="2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3DFA-94E9-104E-8F69-BF356A2A42CC}" type="datetimeFigureOut">
              <a:rPr lang="en-US" smtClean="0"/>
              <a:t>1/18/12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EEC87-0D10-144C-B063-3E75C9AE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6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09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Around 300 TCP flows all</a:t>
            </a:r>
            <a:r>
              <a:rPr lang="en-US" baseline="0" dirty="0" smtClean="0"/>
              <a:t> together.</a:t>
            </a:r>
          </a:p>
          <a:p>
            <a:r>
              <a:rPr lang="en-US" baseline="0" dirty="0" smtClean="0"/>
              <a:t>Packet based scheduling is clearly most fair.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So, with packet based </a:t>
            </a:r>
            <a:r>
              <a:rPr lang="en-US" baseline="0" dirty="0" err="1" smtClean="0"/>
              <a:t>algos</a:t>
            </a:r>
            <a:r>
              <a:rPr lang="en-US" baseline="0" dirty="0" smtClean="0"/>
              <a:t> everybody suffers from the congestion and each other.</a:t>
            </a:r>
          </a:p>
          <a:p>
            <a:r>
              <a:rPr lang="en-US" baseline="0" dirty="0" smtClean="0"/>
              <a:t>With flow based it depends </a:t>
            </a:r>
            <a:r>
              <a:rPr lang="en-US" baseline="0" dirty="0" err="1" smtClean="0"/>
              <a:t>whatkind</a:t>
            </a:r>
            <a:r>
              <a:rPr lang="en-US" baseline="0" dirty="0" smtClean="0"/>
              <a:t> of traffic you have with you.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Though, it’s interesting that even with 64 flows with 3 paths the flow based are not fair.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93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probin</a:t>
            </a:r>
            <a:r>
              <a:rPr lang="en-US" baseline="0" dirty="0" smtClean="0"/>
              <a:t>g part is important: when distributing one </a:t>
            </a:r>
            <a:r>
              <a:rPr lang="en-US" baseline="0" dirty="0" err="1" smtClean="0"/>
              <a:t>tcp</a:t>
            </a:r>
            <a:r>
              <a:rPr lang="en-US" baseline="0" dirty="0" smtClean="0"/>
              <a:t> flow to several paths, the </a:t>
            </a:r>
            <a:r>
              <a:rPr lang="en-US" baseline="0" dirty="0" err="1" smtClean="0"/>
              <a:t>tcp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jcongestion</a:t>
            </a:r>
            <a:r>
              <a:rPr lang="en-US" baseline="0" dirty="0" smtClean="0"/>
              <a:t> control can’t handle the paths. </a:t>
            </a:r>
            <a:endParaRPr lang="en-US" dirty="0" smtClean="0"/>
          </a:p>
          <a:p>
            <a:r>
              <a:rPr lang="en-US" dirty="0" smtClean="0"/>
              <a:t>End note here: multipath load balancing is easy for lot of flows,</a:t>
            </a:r>
            <a:r>
              <a:rPr lang="en-US" baseline="0" dirty="0" smtClean="0"/>
              <a:t> we can virtually aggregate all bandwidth with flow based solutions without reordering</a:t>
            </a:r>
          </a:p>
          <a:p>
            <a:r>
              <a:rPr lang="en-US" baseline="0" dirty="0" smtClean="0"/>
              <a:t>The question is what about striping few or single flow to multipath?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41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this is the last part of this presentation. Now we have good picture that the single flow multipath</a:t>
            </a:r>
            <a:r>
              <a:rPr lang="en-US" baseline="0" dirty="0" smtClean="0"/>
              <a:t> is less than optimal</a:t>
            </a:r>
          </a:p>
          <a:p>
            <a:r>
              <a:rPr lang="en-US" baseline="0" dirty="0" smtClean="0"/>
              <a:t>My guess for the reasons are: reordering and bandwidth fluctuation.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overcame the negative effects of the multipath for single flow we have to understand the negative effect.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2286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Causes delay, receive</a:t>
            </a:r>
            <a:r>
              <a:rPr lang="en-US" baseline="0" dirty="0" smtClean="0"/>
              <a:t> windows grow, </a:t>
            </a:r>
          </a:p>
          <a:p>
            <a:pPr marL="2286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aseline="0" dirty="0" smtClean="0"/>
              <a:t>Reordering is quite definitely a causes here, so first the reorder has to be modeled. Another issue is bandwidth probing. </a:t>
            </a:r>
          </a:p>
          <a:p>
            <a:r>
              <a:rPr lang="en-US" dirty="0" smtClean="0"/>
              <a:t>3.   If we know the path metrics and these models we can</a:t>
            </a:r>
          </a:p>
          <a:p>
            <a:pPr lvl="1"/>
            <a:r>
              <a:rPr lang="en-US" dirty="0" smtClean="0"/>
              <a:t>Decide which paths to use</a:t>
            </a:r>
          </a:p>
          <a:p>
            <a:r>
              <a:rPr lang="en-US" dirty="0" smtClean="0"/>
              <a:t>          What’s the benefit of this study?</a:t>
            </a:r>
          </a:p>
          <a:p>
            <a:pPr lvl="1"/>
            <a:r>
              <a:rPr lang="en-US" dirty="0" smtClean="0"/>
              <a:t>To better understand when to use paths</a:t>
            </a:r>
          </a:p>
          <a:p>
            <a:pPr lvl="2"/>
            <a:r>
              <a:rPr lang="en-US" dirty="0" smtClean="0"/>
              <a:t>e.g. WLAN and cellular links: use both or just another?</a:t>
            </a:r>
          </a:p>
          <a:p>
            <a:pPr marL="2286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69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my study continues with reordering, especially because we didn’t use this knowledge for path forming.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RTT is important metric when dealing with single flow</a:t>
            </a:r>
          </a:p>
          <a:p>
            <a:endParaRPr lang="en-US" dirty="0" smtClean="0"/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Causes:</a:t>
            </a:r>
            <a:r>
              <a:rPr lang="en-US" baseline="0" dirty="0" smtClean="0"/>
              <a:t> e</a:t>
            </a:r>
            <a:r>
              <a:rPr lang="en-US" dirty="0" smtClean="0"/>
              <a:t>.g. receiving window size, thresholds for fast retransmission and </a:t>
            </a:r>
            <a:r>
              <a:rPr lang="en-US" dirty="0" err="1" smtClean="0"/>
              <a:t>dupacks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Known by probing, database of statistics or by setting them by hand by administrators. In future the probing mechanism are studied.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35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the distance, more we need receive window.</a:t>
            </a:r>
          </a:p>
          <a:p>
            <a:r>
              <a:rPr lang="en-US" dirty="0" smtClean="0"/>
              <a:t>Also e.g. feedback</a:t>
            </a:r>
            <a:r>
              <a:rPr lang="en-US" baseline="0" dirty="0" smtClean="0"/>
              <a:t> is less effective, due we have to wait at least average distance before duplicate </a:t>
            </a:r>
            <a:r>
              <a:rPr lang="en-US" baseline="0" dirty="0" err="1" smtClean="0"/>
              <a:t>acks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46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want to get results that should be usable for any transport research and </a:t>
            </a:r>
            <a:r>
              <a:rPr lang="en-US" dirty="0" err="1" smtClean="0"/>
              <a:t>mptcp</a:t>
            </a:r>
            <a:r>
              <a:rPr lang="en-US" dirty="0" smtClean="0"/>
              <a:t> </a:t>
            </a:r>
            <a:r>
              <a:rPr lang="en-US" dirty="0" err="1" smtClean="0"/>
              <a:t>researh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5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summary of my research.</a:t>
            </a:r>
            <a:r>
              <a:rPr lang="en-US" baseline="0" dirty="0" smtClean="0"/>
              <a:t> In this presentation I focus mostly on single flow path selection due my current research.</a:t>
            </a:r>
          </a:p>
          <a:p>
            <a:r>
              <a:rPr lang="en-US" baseline="0" dirty="0" smtClean="0"/>
              <a:t>This presentation is basically summary of two papers, one submitted and one I’m currently writing.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4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first step was to connect private networks together with multipath.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How to do it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Compare different </a:t>
            </a:r>
            <a:r>
              <a:rPr lang="en-US" dirty="0" err="1" smtClean="0"/>
              <a:t>algos</a:t>
            </a:r>
            <a:r>
              <a:rPr lang="en-US" dirty="0" smtClean="0"/>
              <a:t> for scheduling</a:t>
            </a:r>
          </a:p>
          <a:p>
            <a:pPr marL="171450" indent="-171450">
              <a:buFontTx/>
              <a:buChar char="•"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Machines at the private network connect through gateway. This gateway</a:t>
            </a:r>
            <a:r>
              <a:rPr lang="en-US" baseline="0" dirty="0" smtClean="0"/>
              <a:t> has several outbound interfaces to connect internet.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Now we want to have multipath between two networks over Internet, example to connect two offices over multipath.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We assume that in this setup the bottleneck is the first hops from the gateway and there’s no congestion in the core network.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r>
              <a:rPr lang="en-US" dirty="0" smtClean="0"/>
              <a:t>We created implementation in three embedded </a:t>
            </a:r>
            <a:r>
              <a:rPr lang="en-US" dirty="0" err="1" smtClean="0"/>
              <a:t>Alix</a:t>
            </a:r>
            <a:r>
              <a:rPr lang="en-US" dirty="0" smtClean="0"/>
              <a:t> routers and transferred TCP from node to node.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we can transmit data, we have to decide which</a:t>
            </a:r>
            <a:r>
              <a:rPr lang="en-US" baseline="0" dirty="0" smtClean="0"/>
              <a:t> kind of paths we are going to create between nodes.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our setup we can assume that the admin are well aware the metrics, such as bandwidth of their outbound internet connections.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multiple ways of forming the paths, example full mesh, where there is path from each interface to every interface in other nodes.</a:t>
            </a:r>
          </a:p>
          <a:p>
            <a:r>
              <a:rPr lang="en-US" baseline="0" dirty="0" smtClean="0"/>
              <a:t>Example this picture here, three nodes with 2 interfaces in each. Full mesh setup would have 12 bidirectional paths or 24 paths single direction paths.</a:t>
            </a:r>
          </a:p>
          <a:p>
            <a:r>
              <a:rPr lang="en-US" baseline="0" dirty="0" smtClean="0"/>
              <a:t>It’s better to think single direction paths, due to the fact that the consumer prices internet connections are asymmetric.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Well, this is not optimal, due we have competing paths from one node to another. Thus we wanted to create algorithm which tries to utilize all bandwidth with minimal path 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46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Thus we created</a:t>
            </a:r>
            <a:r>
              <a:rPr lang="en-US" baseline="0" dirty="0" smtClean="0"/>
              <a:t> this simple algorithm which aggregates all bandwidth with minimal path setup. </a:t>
            </a:r>
          </a:p>
          <a:p>
            <a:r>
              <a:rPr lang="en-US" baseline="0" dirty="0" smtClean="0"/>
              <a:t>We proved in publication that this is </a:t>
            </a:r>
            <a:r>
              <a:rPr lang="en-US" baseline="0" dirty="0" err="1" smtClean="0"/>
              <a:t>pareto</a:t>
            </a:r>
            <a:r>
              <a:rPr lang="en-US" baseline="0" dirty="0" smtClean="0"/>
              <a:t> optimal, thus adding a path would not give us more bandwidth and removing any path would always give us less bandwidth.</a:t>
            </a:r>
          </a:p>
          <a:p>
            <a:r>
              <a:rPr lang="en-US" baseline="0" dirty="0" smtClean="0"/>
              <a:t>The proofing was the hard part here.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Basically this algorithm creates path between interfaces which had most capacity and if receiver download or sender upload capacity is aggregated by path, then the setup is ready.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99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here we have simple example. Three nodes with two</a:t>
            </a:r>
            <a:r>
              <a:rPr lang="en-US" baseline="0" dirty="0" smtClean="0"/>
              <a:t> symmetrical internet connections in each.</a:t>
            </a:r>
          </a:p>
          <a:p>
            <a:r>
              <a:rPr lang="en-US" baseline="0" dirty="0" smtClean="0"/>
              <a:t>Example this setup would aggregate all bandwidth with less paths than the full mesh.</a:t>
            </a:r>
          </a:p>
          <a:p>
            <a:r>
              <a:rPr lang="en-US" baseline="0" dirty="0" smtClean="0"/>
              <a:t>And it’s easy for humans to see, that removing any path would give us less bandwidth.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Anyway, the first step, forming paths between nodes is now possible so let’s move little bit more challenging topic…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31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we wanted to compare how we should do the load balancing between nodes.</a:t>
            </a:r>
          </a:p>
          <a:p>
            <a:endParaRPr lang="en-US" dirty="0" smtClean="0"/>
          </a:p>
          <a:p>
            <a:r>
              <a:rPr lang="en-US" dirty="0" smtClean="0"/>
              <a:t>There</a:t>
            </a:r>
            <a:r>
              <a:rPr lang="en-US" baseline="0" dirty="0" smtClean="0"/>
              <a:t> are two totally different class of scheduling. </a:t>
            </a:r>
            <a:r>
              <a:rPr lang="en-US" baseline="0" dirty="0" err="1" smtClean="0"/>
              <a:t>Flowbases</a:t>
            </a:r>
            <a:r>
              <a:rPr lang="en-US" baseline="0" dirty="0" smtClean="0"/>
              <a:t> and packet based.</a:t>
            </a:r>
          </a:p>
          <a:p>
            <a:r>
              <a:rPr lang="en-US" baseline="0" dirty="0" err="1" smtClean="0"/>
              <a:t>Flowbased</a:t>
            </a:r>
            <a:r>
              <a:rPr lang="en-US" baseline="0" dirty="0" smtClean="0"/>
              <a:t> are simple load balancing algorithms to </a:t>
            </a:r>
            <a:r>
              <a:rPr lang="en-US" baseline="0" dirty="0" err="1" smtClean="0"/>
              <a:t>dictribute</a:t>
            </a:r>
            <a:r>
              <a:rPr lang="en-US" baseline="0" dirty="0" smtClean="0"/>
              <a:t> original TCP flows to different path. So one TCP flows in routed through on path. </a:t>
            </a:r>
          </a:p>
          <a:p>
            <a:r>
              <a:rPr lang="en-US" baseline="0" dirty="0" smtClean="0"/>
              <a:t>Bandwidth aggregation happens only when there are multiple TCP flows.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Another is the real multipath, where we schedule the traffic per packet </a:t>
            </a:r>
            <a:r>
              <a:rPr lang="en-US" baseline="0" dirty="0" err="1" smtClean="0"/>
              <a:t>basis.Thus</a:t>
            </a:r>
            <a:r>
              <a:rPr lang="en-US" baseline="0" dirty="0" smtClean="0"/>
              <a:t> even one TCP flow is distributed to multiple paths.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compared these two scheduling by putting Spirent </a:t>
            </a:r>
            <a:r>
              <a:rPr lang="en-US" dirty="0" err="1" smtClean="0"/>
              <a:t>testcenter</a:t>
            </a:r>
            <a:r>
              <a:rPr lang="en-US" dirty="0" smtClean="0"/>
              <a:t> to generate the traffic. We did test different path</a:t>
            </a:r>
            <a:r>
              <a:rPr lang="en-US" baseline="0" dirty="0" smtClean="0"/>
              <a:t> setup and different amount of TCP flows.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Because I only have small amount of time here, I will only say couple of words about the flow</a:t>
            </a:r>
            <a:r>
              <a:rPr lang="en-US" baseline="0" dirty="0" smtClean="0"/>
              <a:t> based and focus on the packet based </a:t>
            </a:r>
            <a:r>
              <a:rPr lang="en-US" baseline="0" dirty="0" err="1" smtClean="0"/>
              <a:t>algos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3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Here’s bandwidth</a:t>
            </a:r>
            <a:r>
              <a:rPr lang="en-US" baseline="0" dirty="0" smtClean="0"/>
              <a:t> aggregation when there is only one TCP flow(selective </a:t>
            </a:r>
            <a:r>
              <a:rPr lang="en-US" baseline="0" dirty="0" err="1" smtClean="0"/>
              <a:t>ack</a:t>
            </a:r>
            <a:r>
              <a:rPr lang="en-US" baseline="0" dirty="0" smtClean="0"/>
              <a:t>) and quite different path setups.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results for the 4+2+1 is actually almost 7 </a:t>
            </a:r>
            <a:r>
              <a:rPr lang="en-US" dirty="0" err="1" smtClean="0"/>
              <a:t>mbs</a:t>
            </a:r>
            <a:r>
              <a:rPr lang="en-US" dirty="0" smtClean="0"/>
              <a:t> but this is due the fact that our guess what’s the bandwidth of the interfaces</a:t>
            </a:r>
            <a:r>
              <a:rPr lang="en-US" baseline="0" dirty="0" smtClean="0"/>
              <a:t> is perfect.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also tested the how much the actual wrong prediction affects the setup and it was usually the error percentage time the path count when the estimation was off by little.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81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wanted to test the fairness.</a:t>
            </a:r>
          </a:p>
          <a:p>
            <a:endParaRPr lang="en-US" dirty="0" smtClean="0"/>
          </a:p>
          <a:p>
            <a:r>
              <a:rPr lang="en-US" dirty="0" smtClean="0"/>
              <a:t>So we run multiple TCP flows and calculated how much bandwidth</a:t>
            </a:r>
            <a:r>
              <a:rPr lang="en-US" baseline="0" dirty="0" smtClean="0"/>
              <a:t> they were able to get during transmission. </a:t>
            </a:r>
          </a:p>
          <a:p>
            <a:r>
              <a:rPr lang="en-US" baseline="0" dirty="0" smtClean="0"/>
              <a:t>We have here 4, 16 and 64 competing TCP flows.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second to </a:t>
            </a:r>
            <a:r>
              <a:rPr lang="en-US" baseline="0" dirty="0" err="1" smtClean="0"/>
              <a:t>fourtch</a:t>
            </a:r>
            <a:r>
              <a:rPr lang="en-US" baseline="0" dirty="0" smtClean="0"/>
              <a:t> lines are interesting.</a:t>
            </a:r>
          </a:p>
          <a:p>
            <a:r>
              <a:rPr lang="en-US" baseline="0" dirty="0" smtClean="0"/>
              <a:t>Second line is the packet based algorithm</a:t>
            </a:r>
          </a:p>
          <a:p>
            <a:r>
              <a:rPr lang="en-US" baseline="0" dirty="0" smtClean="0"/>
              <a:t>And third and fourth line are the flow based algorithms.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had two flow based algorithm. One with simple hash based function to distribute the flows and the intelligent one that distributes the flows to where there is most bandwidth available.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Actually the graph next slide gives a better picture what’s happening.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EC87-0D10-144C-B063-3E75C9AE15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2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 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Packet scheduling and multipath</a:t>
            </a:r>
          </a:p>
          <a:p>
            <a:r>
              <a:rPr lang="en-US" dirty="0" smtClean="0"/>
              <a:t>Sebastian Siikavirta and </a:t>
            </a:r>
            <a:r>
              <a:rPr lang="en-US" dirty="0" err="1" smtClean="0"/>
              <a:t>Antti</a:t>
            </a:r>
            <a:r>
              <a:rPr lang="en-US" dirty="0" smtClean="0"/>
              <a:t> </a:t>
            </a:r>
            <a:r>
              <a:rPr lang="en-US" dirty="0" err="1" smtClean="0"/>
              <a:t>Mäkelä</a:t>
            </a:r>
            <a:r>
              <a:rPr lang="en-US" dirty="0" smtClean="0"/>
              <a:t> @ </a:t>
            </a:r>
            <a:r>
              <a:rPr lang="en-US" dirty="0" err="1" smtClean="0"/>
              <a:t>aalto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8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79231" y="173785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Results: </a:t>
            </a:r>
            <a:r>
              <a:rPr lang="en-US" dirty="0" smtClean="0"/>
              <a:t>Fairness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9231" y="5276579"/>
            <a:ext cx="5532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WRR: packet based scheduling, weighted round robin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IF, HF: flow based load balancing, hash and intelligent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64 simultaneous flows</a:t>
            </a:r>
            <a:endParaRPr lang="en-US" dirty="0"/>
          </a:p>
        </p:txBody>
      </p:sp>
      <p:pic>
        <p:nvPicPr>
          <p:cNvPr id="6" name="Picture 5" descr="Screen shot 2011-12-07 at 11.19.3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2500" y="1773985"/>
            <a:ext cx="4989286" cy="35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71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MP load balancing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15827"/>
            <a:ext cx="75438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Packet based solution</a:t>
            </a:r>
          </a:p>
          <a:p>
            <a:pPr lvl="1"/>
            <a:r>
              <a:rPr lang="en-US" dirty="0" smtClean="0"/>
              <a:t>Packet based solutions are fair</a:t>
            </a:r>
          </a:p>
          <a:p>
            <a:pPr lvl="1"/>
            <a:r>
              <a:rPr lang="en-US" dirty="0" smtClean="0"/>
              <a:t>Bandwidth aggregation better when few flows(&lt;8)</a:t>
            </a:r>
          </a:p>
          <a:p>
            <a:r>
              <a:rPr lang="en-US" dirty="0" smtClean="0"/>
              <a:t>Flow based solutions</a:t>
            </a:r>
          </a:p>
          <a:p>
            <a:pPr lvl="1"/>
            <a:r>
              <a:rPr lang="en-US" dirty="0" smtClean="0"/>
              <a:t>If enough flows(</a:t>
            </a:r>
            <a:r>
              <a:rPr lang="en-US" dirty="0"/>
              <a:t>≥8</a:t>
            </a:r>
            <a:r>
              <a:rPr lang="en-US" dirty="0" smtClean="0"/>
              <a:t>) best bandwidth aggregation</a:t>
            </a:r>
          </a:p>
          <a:p>
            <a:pPr lvl="1"/>
            <a:r>
              <a:rPr lang="en-US" dirty="0" smtClean="0"/>
              <a:t>Not as fair as packet based.</a:t>
            </a:r>
          </a:p>
          <a:p>
            <a:pPr lvl="1"/>
            <a:r>
              <a:rPr lang="en-US" dirty="0" smtClean="0"/>
              <a:t>Does not aggregate bandwidth with one flow</a:t>
            </a:r>
          </a:p>
          <a:p>
            <a:pPr marL="274320" lvl="1"/>
            <a:r>
              <a:rPr lang="en-US" dirty="0" smtClean="0"/>
              <a:t>Bandwidth </a:t>
            </a:r>
            <a:r>
              <a:rPr lang="en-US" dirty="0"/>
              <a:t>aggregation problem when only one flow.</a:t>
            </a:r>
          </a:p>
          <a:p>
            <a:pPr lvl="1"/>
            <a:r>
              <a:rPr lang="en-US" dirty="0" smtClean="0"/>
              <a:t>RTT fluctuation causes reordering</a:t>
            </a:r>
          </a:p>
          <a:p>
            <a:pPr lvl="1"/>
            <a:r>
              <a:rPr lang="en-US" dirty="0" smtClean="0"/>
              <a:t>Bandwidth fluctuation causes wrong ratios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r>
              <a:rPr lang="en-US" dirty="0" smtClean="0"/>
              <a:t>Submitted to Elsevier Computer Networks Journal: </a:t>
            </a:r>
            <a:r>
              <a:rPr lang="en-US" dirty="0"/>
              <a:t>Comparison of load balancing approaches for multipath connectivity, </a:t>
            </a:r>
            <a:r>
              <a:rPr lang="en-US" dirty="0" err="1"/>
              <a:t>Mäkelä</a:t>
            </a:r>
            <a:r>
              <a:rPr lang="en-US" dirty="0"/>
              <a:t>, Siikavirta, Manner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801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Ongoing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00173"/>
            <a:ext cx="7543800" cy="3886200"/>
          </a:xfrm>
        </p:spPr>
        <p:txBody>
          <a:bodyPr>
            <a:normAutofit/>
          </a:bodyPr>
          <a:lstStyle/>
          <a:p>
            <a:pPr marL="274320" lvl="1"/>
            <a:r>
              <a:rPr lang="en-US" sz="2400" dirty="0" smtClean="0"/>
              <a:t>How </a:t>
            </a:r>
            <a:r>
              <a:rPr lang="en-US" sz="2400" dirty="0"/>
              <a:t>multipath </a:t>
            </a:r>
            <a:r>
              <a:rPr lang="en-US" sz="2400" dirty="0" smtClean="0"/>
              <a:t>affects </a:t>
            </a:r>
            <a:r>
              <a:rPr lang="en-US" sz="2400" dirty="0"/>
              <a:t>single transport flow in general</a:t>
            </a:r>
            <a:r>
              <a:rPr lang="en-US" sz="2400" dirty="0" smtClean="0"/>
              <a:t>?</a:t>
            </a:r>
          </a:p>
          <a:p>
            <a:r>
              <a:rPr lang="en-US" dirty="0" smtClean="0"/>
              <a:t>Problem 1: RTT fluctuation and reordering</a:t>
            </a:r>
          </a:p>
          <a:p>
            <a:r>
              <a:rPr lang="en-US" dirty="0" smtClean="0"/>
              <a:t>Problem 2: Bandwidth aggregation not optimal </a:t>
            </a:r>
          </a:p>
          <a:p>
            <a:r>
              <a:rPr lang="en-US" dirty="0" smtClean="0"/>
              <a:t>Problem 3: </a:t>
            </a:r>
            <a:r>
              <a:rPr lang="en-US" dirty="0"/>
              <a:t>P</a:t>
            </a:r>
            <a:r>
              <a:rPr lang="en-US" dirty="0" smtClean="0"/>
              <a:t>ath forming based only bandwidths</a:t>
            </a:r>
          </a:p>
        </p:txBody>
      </p:sp>
    </p:spTree>
    <p:extLst>
      <p:ext uri="{BB962C8B-B14F-4D97-AF65-F5344CB8AC3E}">
        <p14:creationId xmlns:p14="http://schemas.microsoft.com/office/powerpoint/2010/main" val="944047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Modeling reordering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36885"/>
            <a:ext cx="75438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reordering we have because of multipath?</a:t>
            </a:r>
          </a:p>
          <a:p>
            <a:r>
              <a:rPr lang="en-US" dirty="0" smtClean="0"/>
              <a:t>How </a:t>
            </a:r>
            <a:r>
              <a:rPr lang="en-US" dirty="0"/>
              <a:t>much delay </a:t>
            </a:r>
            <a:r>
              <a:rPr lang="en-US" dirty="0" smtClean="0"/>
              <a:t>packet reordering causes?</a:t>
            </a:r>
          </a:p>
          <a:p>
            <a:r>
              <a:rPr lang="en-US" dirty="0"/>
              <a:t>What </a:t>
            </a:r>
            <a:r>
              <a:rPr lang="en-US" dirty="0" smtClean="0"/>
              <a:t>are the effects of adding paths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Current study</a:t>
            </a:r>
          </a:p>
          <a:p>
            <a:pPr lvl="1"/>
            <a:r>
              <a:rPr lang="en-US" dirty="0" smtClean="0"/>
              <a:t>Models of the reordering and delay when path metrics are know</a:t>
            </a:r>
          </a:p>
          <a:p>
            <a:pPr lvl="1"/>
            <a:r>
              <a:rPr lang="en-US" dirty="0" smtClean="0"/>
              <a:t>Simulate models with different network setup</a:t>
            </a:r>
          </a:p>
          <a:p>
            <a:pPr lvl="1"/>
            <a:r>
              <a:rPr lang="en-US" dirty="0" smtClean="0"/>
              <a:t>Test implementation with real networks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Reordering distance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70380" y="4879893"/>
            <a:ext cx="8145422" cy="313598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05533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34237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2941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91645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25691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54395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470380" y="3771018"/>
            <a:ext cx="8145422" cy="313598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0738" y="3504459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66936" y="4572000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67854" y="3504459"/>
            <a:ext cx="376304" cy="88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 descr="eq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231" y="2649068"/>
            <a:ext cx="4262310" cy="875083"/>
          </a:xfrm>
          <a:prstGeom prst="rect">
            <a:avLst/>
          </a:prstGeom>
        </p:spPr>
      </p:pic>
      <p:sp>
        <p:nvSpPr>
          <p:cNvPr id="31" name="Content Placeholder 30"/>
          <p:cNvSpPr>
            <a:spLocks noGrp="1"/>
          </p:cNvSpPr>
          <p:nvPr>
            <p:ph idx="1"/>
          </p:nvPr>
        </p:nvSpPr>
        <p:spPr>
          <a:xfrm>
            <a:off x="780382" y="1529516"/>
            <a:ext cx="7835420" cy="1249329"/>
          </a:xfrm>
        </p:spPr>
        <p:txBody>
          <a:bodyPr/>
          <a:lstStyle/>
          <a:p>
            <a:r>
              <a:rPr lang="en-US" dirty="0" smtClean="0"/>
              <a:t>Amount of packets that are received before the one the receiver is waiting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9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0297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Multipath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12314"/>
            <a:ext cx="75438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Topics in this presentation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Path forming (which path to create, 1</a:t>
            </a:r>
            <a:r>
              <a:rPr lang="en-US" baseline="30000" dirty="0" smtClean="0"/>
              <a:t>st</a:t>
            </a:r>
            <a:r>
              <a:rPr lang="en-US" dirty="0" smtClean="0"/>
              <a:t> step of selection)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Multipath load balancing (scheduling for </a:t>
            </a:r>
            <a:r>
              <a:rPr lang="en-US" dirty="0" err="1" smtClean="0"/>
              <a:t>mp</a:t>
            </a:r>
            <a:r>
              <a:rPr lang="en-US" dirty="0" smtClean="0"/>
              <a:t> routing)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ongoing: reordering (reason to choose/not path)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3251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 Callout 20"/>
          <p:cNvSpPr/>
          <p:nvPr/>
        </p:nvSpPr>
        <p:spPr>
          <a:xfrm rot="17832568" flipH="1">
            <a:off x="480283" y="4164869"/>
            <a:ext cx="2461714" cy="1388518"/>
          </a:xfrm>
          <a:prstGeom prst="cloudCallout">
            <a:avLst/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Callout 19"/>
          <p:cNvSpPr/>
          <p:nvPr/>
        </p:nvSpPr>
        <p:spPr>
          <a:xfrm rot="3767432">
            <a:off x="5992039" y="4076367"/>
            <a:ext cx="2461714" cy="1388518"/>
          </a:xfrm>
          <a:prstGeom prst="cloudCallout">
            <a:avLst/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0" y="173785"/>
            <a:ext cx="752657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Multipath between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48872"/>
            <a:ext cx="7543800" cy="3886200"/>
          </a:xfrm>
        </p:spPr>
        <p:txBody>
          <a:bodyPr/>
          <a:lstStyle/>
          <a:p>
            <a:r>
              <a:rPr lang="en-US" dirty="0" smtClean="0"/>
              <a:t>Multipath between routers, e.g. private network gateways</a:t>
            </a:r>
          </a:p>
          <a:p>
            <a:r>
              <a:rPr lang="en-US" dirty="0" smtClean="0"/>
              <a:t>Transport flows remain end host to end host</a:t>
            </a:r>
          </a:p>
          <a:p>
            <a:r>
              <a:rPr lang="en-US" dirty="0"/>
              <a:t>Assumption: path metrics are known by probing/</a:t>
            </a:r>
            <a:r>
              <a:rPr lang="en-US" dirty="0" smtClean="0"/>
              <a:t>admins</a:t>
            </a:r>
          </a:p>
          <a:p>
            <a:r>
              <a:rPr lang="en-US" dirty="0" smtClean="0"/>
              <a:t>We assume that the first and last hops are the bottleneck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Summing Junction 6"/>
          <p:cNvSpPr/>
          <p:nvPr/>
        </p:nvSpPr>
        <p:spPr>
          <a:xfrm>
            <a:off x="2380158" y="4572000"/>
            <a:ext cx="511218" cy="511218"/>
          </a:xfrm>
          <a:prstGeom prst="flowChartSummingJunc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mming Junction 7"/>
          <p:cNvSpPr/>
          <p:nvPr/>
        </p:nvSpPr>
        <p:spPr>
          <a:xfrm>
            <a:off x="6127832" y="4572000"/>
            <a:ext cx="511218" cy="511218"/>
          </a:xfrm>
          <a:prstGeom prst="flowChartSummingJunc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urved Connector 9"/>
          <p:cNvCxnSpPr>
            <a:stCxn id="7" idx="7"/>
            <a:endCxn id="8" idx="1"/>
          </p:cNvCxnSpPr>
          <p:nvPr/>
        </p:nvCxnSpPr>
        <p:spPr>
          <a:xfrm rot="5400000" flipH="1" flipV="1">
            <a:off x="4509604" y="2953772"/>
            <a:ext cx="12700" cy="3386188"/>
          </a:xfrm>
          <a:prstGeom prst="curvedConnector3">
            <a:avLst>
              <a:gd name="adj1" fmla="val 238949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7" idx="5"/>
            <a:endCxn id="8" idx="3"/>
          </p:cNvCxnSpPr>
          <p:nvPr/>
        </p:nvCxnSpPr>
        <p:spPr>
          <a:xfrm rot="16200000" flipH="1">
            <a:off x="4509604" y="3315258"/>
            <a:ext cx="12700" cy="3386188"/>
          </a:xfrm>
          <a:prstGeom prst="curvedConnector3">
            <a:avLst>
              <a:gd name="adj1" fmla="val 238949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179019" y="4835072"/>
            <a:ext cx="435428" cy="4354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93478" y="3927929"/>
            <a:ext cx="435428" cy="4354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14447" y="4835072"/>
            <a:ext cx="765711" cy="1796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7"/>
            <a:endCxn id="13" idx="3"/>
          </p:cNvCxnSpPr>
          <p:nvPr/>
        </p:nvCxnSpPr>
        <p:spPr>
          <a:xfrm flipV="1">
            <a:off x="6564184" y="4299590"/>
            <a:ext cx="193061" cy="3472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42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Path 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83658"/>
            <a:ext cx="7543800" cy="18099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Initial selection which path to create between nodes</a:t>
            </a:r>
          </a:p>
          <a:p>
            <a:r>
              <a:rPr lang="en-US" dirty="0" smtClean="0"/>
              <a:t>Full mesh: n*(n-k) paths</a:t>
            </a:r>
          </a:p>
          <a:p>
            <a:pPr lvl="1"/>
            <a:r>
              <a:rPr lang="en-US" dirty="0" smtClean="0"/>
              <a:t>N is node count</a:t>
            </a:r>
          </a:p>
          <a:p>
            <a:pPr lvl="1"/>
            <a:r>
              <a:rPr lang="en-US" dirty="0" smtClean="0"/>
              <a:t>k is interface count per node</a:t>
            </a:r>
            <a:endParaRPr lang="en-US" dirty="0"/>
          </a:p>
          <a:p>
            <a:r>
              <a:rPr lang="en-US" dirty="0" smtClean="0"/>
              <a:t>Example with 3 nodes, 2 interfaces each: 24 paths</a:t>
            </a:r>
          </a:p>
        </p:txBody>
      </p:sp>
      <p:sp>
        <p:nvSpPr>
          <p:cNvPr id="4" name="Oval 3"/>
          <p:cNvSpPr/>
          <p:nvPr/>
        </p:nvSpPr>
        <p:spPr>
          <a:xfrm>
            <a:off x="1773285" y="5007324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18787" y="3493651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79631" y="5007324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6"/>
            <a:endCxn id="5" idx="5"/>
          </p:cNvCxnSpPr>
          <p:nvPr/>
        </p:nvCxnSpPr>
        <p:spPr>
          <a:xfrm flipV="1">
            <a:off x="2851634" y="4414079"/>
            <a:ext cx="1887581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6"/>
            <a:endCxn id="6" idx="1"/>
          </p:cNvCxnSpPr>
          <p:nvPr/>
        </p:nvCxnSpPr>
        <p:spPr>
          <a:xfrm flipV="1">
            <a:off x="2851634" y="5165245"/>
            <a:ext cx="3185918" cy="381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  <a:endCxn id="5" idx="5"/>
          </p:cNvCxnSpPr>
          <p:nvPr/>
        </p:nvCxnSpPr>
        <p:spPr>
          <a:xfrm flipH="1" flipV="1">
            <a:off x="4739215" y="4414079"/>
            <a:ext cx="1298337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6"/>
            <a:endCxn id="5" idx="3"/>
          </p:cNvCxnSpPr>
          <p:nvPr/>
        </p:nvCxnSpPr>
        <p:spPr>
          <a:xfrm flipV="1">
            <a:off x="2851634" y="4414079"/>
            <a:ext cx="1125074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  <a:endCxn id="5" idx="5"/>
          </p:cNvCxnSpPr>
          <p:nvPr/>
        </p:nvCxnSpPr>
        <p:spPr>
          <a:xfrm flipH="1" flipV="1">
            <a:off x="4739215" y="4414079"/>
            <a:ext cx="1140416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4" idx="6"/>
          </p:cNvCxnSpPr>
          <p:nvPr/>
        </p:nvCxnSpPr>
        <p:spPr>
          <a:xfrm flipH="1">
            <a:off x="2851634" y="5546499"/>
            <a:ext cx="30279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4" idx="7"/>
          </p:cNvCxnSpPr>
          <p:nvPr/>
        </p:nvCxnSpPr>
        <p:spPr>
          <a:xfrm flipH="1" flipV="1">
            <a:off x="2693713" y="5165245"/>
            <a:ext cx="3185918" cy="381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7"/>
            <a:endCxn id="6" idx="1"/>
          </p:cNvCxnSpPr>
          <p:nvPr/>
        </p:nvCxnSpPr>
        <p:spPr>
          <a:xfrm>
            <a:off x="2693713" y="5165245"/>
            <a:ext cx="33438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7"/>
            <a:endCxn id="5" idx="3"/>
          </p:cNvCxnSpPr>
          <p:nvPr/>
        </p:nvCxnSpPr>
        <p:spPr>
          <a:xfrm flipV="1">
            <a:off x="2693713" y="4414079"/>
            <a:ext cx="1282995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2"/>
            <a:endCxn id="5" idx="3"/>
          </p:cNvCxnSpPr>
          <p:nvPr/>
        </p:nvCxnSpPr>
        <p:spPr>
          <a:xfrm flipH="1" flipV="1">
            <a:off x="3976708" y="4414079"/>
            <a:ext cx="1902923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3"/>
            <a:endCxn id="6" idx="1"/>
          </p:cNvCxnSpPr>
          <p:nvPr/>
        </p:nvCxnSpPr>
        <p:spPr>
          <a:xfrm>
            <a:off x="3976708" y="4414079"/>
            <a:ext cx="2060844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7"/>
            <a:endCxn id="5" idx="5"/>
          </p:cNvCxnSpPr>
          <p:nvPr/>
        </p:nvCxnSpPr>
        <p:spPr>
          <a:xfrm flipV="1">
            <a:off x="2693713" y="4414079"/>
            <a:ext cx="2045502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42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Path 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89450"/>
            <a:ext cx="7543800" cy="4608609"/>
          </a:xfrm>
        </p:spPr>
        <p:txBody>
          <a:bodyPr>
            <a:normAutofit lnSpcReduction="10000"/>
          </a:bodyPr>
          <a:lstStyle/>
          <a:p>
            <a:pPr marL="320040" lvl="1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en-US" dirty="0"/>
              <a:t>=source interface with most free upload capacity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</a:t>
            </a:r>
            <a:r>
              <a:rPr lang="en-US" dirty="0"/>
              <a:t>=target interface with most download capacity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path A-&gt;B to path list, with weight min(A,B)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Decrease </a:t>
            </a:r>
            <a:r>
              <a:rPr lang="en-US" dirty="0"/>
              <a:t>A and B with min(A,B)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free upload capacity from source AND free download capacity at target </a:t>
            </a:r>
            <a:r>
              <a:rPr lang="en-US" dirty="0" smtClean="0"/>
              <a:t>GOTO 1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/>
          </a:p>
          <a:p>
            <a:r>
              <a:rPr lang="en-US" dirty="0"/>
              <a:t>Pareto-optimal solution </a:t>
            </a:r>
          </a:p>
          <a:p>
            <a:r>
              <a:rPr lang="en-US" dirty="0"/>
              <a:t>Max. paths = 2nN - N</a:t>
            </a:r>
            <a:r>
              <a:rPr lang="en-US" baseline="30000" dirty="0"/>
              <a:t>2</a:t>
            </a:r>
            <a:r>
              <a:rPr lang="en-US" dirty="0"/>
              <a:t> - 2n + N, where </a:t>
            </a:r>
          </a:p>
          <a:p>
            <a:pPr lvl="1"/>
            <a:r>
              <a:rPr lang="en-US" dirty="0"/>
              <a:t>n interfaces count</a:t>
            </a:r>
          </a:p>
          <a:p>
            <a:pPr lvl="1"/>
            <a:r>
              <a:rPr lang="en-US" dirty="0"/>
              <a:t>N node count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16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Path 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redundancy, more volatile</a:t>
            </a:r>
          </a:p>
          <a:p>
            <a:r>
              <a:rPr lang="en-US" dirty="0" smtClean="0"/>
              <a:t>No competition by our own paths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73285" y="5007324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18787" y="3493651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79631" y="5007324"/>
            <a:ext cx="1078349" cy="1078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4" idx="6"/>
            <a:endCxn id="5" idx="5"/>
          </p:cNvCxnSpPr>
          <p:nvPr/>
        </p:nvCxnSpPr>
        <p:spPr>
          <a:xfrm flipV="1">
            <a:off x="2851634" y="4414079"/>
            <a:ext cx="1887581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  <a:endCxn id="5" idx="5"/>
          </p:cNvCxnSpPr>
          <p:nvPr/>
        </p:nvCxnSpPr>
        <p:spPr>
          <a:xfrm flipH="1" flipV="1">
            <a:off x="4739215" y="4414079"/>
            <a:ext cx="1298337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4" idx="6"/>
          </p:cNvCxnSpPr>
          <p:nvPr/>
        </p:nvCxnSpPr>
        <p:spPr>
          <a:xfrm flipH="1">
            <a:off x="2851634" y="5546499"/>
            <a:ext cx="30279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1"/>
          </p:cNvCxnSpPr>
          <p:nvPr/>
        </p:nvCxnSpPr>
        <p:spPr>
          <a:xfrm>
            <a:off x="2693713" y="5165245"/>
            <a:ext cx="33438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7"/>
            <a:endCxn id="5" idx="3"/>
          </p:cNvCxnSpPr>
          <p:nvPr/>
        </p:nvCxnSpPr>
        <p:spPr>
          <a:xfrm flipV="1">
            <a:off x="2693713" y="4414079"/>
            <a:ext cx="1282995" cy="7511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2"/>
            <a:endCxn id="5" idx="3"/>
          </p:cNvCxnSpPr>
          <p:nvPr/>
        </p:nvCxnSpPr>
        <p:spPr>
          <a:xfrm flipH="1" flipV="1">
            <a:off x="3976708" y="4414079"/>
            <a:ext cx="1902923" cy="11324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01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92186"/>
            <a:ext cx="7543800" cy="3886200"/>
          </a:xfrm>
        </p:spPr>
        <p:txBody>
          <a:bodyPr/>
          <a:lstStyle/>
          <a:p>
            <a:r>
              <a:rPr lang="en-US" dirty="0" smtClean="0"/>
              <a:t>Path selection: which path to send next packet in buffer</a:t>
            </a:r>
          </a:p>
          <a:p>
            <a:r>
              <a:rPr lang="en-US" dirty="0" smtClean="0"/>
              <a:t>Comparison of</a:t>
            </a:r>
          </a:p>
          <a:p>
            <a:pPr lvl="1"/>
            <a:r>
              <a:rPr lang="en-US" dirty="0" smtClean="0"/>
              <a:t>Packet based (weighted round robin)</a:t>
            </a:r>
          </a:p>
          <a:p>
            <a:pPr lvl="1"/>
            <a:r>
              <a:rPr lang="en-US" dirty="0" smtClean="0"/>
              <a:t>Flow based (hash from 5-tuple)</a:t>
            </a:r>
          </a:p>
          <a:p>
            <a:r>
              <a:rPr lang="en-US" dirty="0" smtClean="0"/>
              <a:t>Measurement:</a:t>
            </a:r>
          </a:p>
          <a:p>
            <a:pPr lvl="1"/>
            <a:r>
              <a:rPr lang="en-US" dirty="0" smtClean="0"/>
              <a:t>1-64 TCP flows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4836592"/>
            <a:ext cx="7543800" cy="12925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TCP flow aggregated to three paths with weighted round robin</a:t>
            </a:r>
          </a:p>
          <a:p>
            <a:r>
              <a:rPr lang="en-US" dirty="0" smtClean="0"/>
              <a:t>One way latency 12 </a:t>
            </a:r>
            <a:r>
              <a:rPr lang="en-US" dirty="0" err="1" smtClean="0"/>
              <a:t>ms</a:t>
            </a:r>
            <a:r>
              <a:rPr lang="en-US" dirty="0" smtClean="0"/>
              <a:t>, jitter 3 </a:t>
            </a:r>
            <a:r>
              <a:rPr lang="en-US" dirty="0" err="1" smtClean="0"/>
              <a:t>ms</a:t>
            </a:r>
            <a:endParaRPr lang="en-US" dirty="0" smtClean="0"/>
          </a:p>
          <a:p>
            <a:r>
              <a:rPr lang="en-US" dirty="0" smtClean="0"/>
              <a:t>Paths: 4 Mbps, 2 Mbps, 1 Mbps</a:t>
            </a:r>
          </a:p>
          <a:p>
            <a:r>
              <a:rPr lang="en-US" dirty="0" smtClean="0"/>
              <a:t>Setups: [4, 2, 1, 4+2+1, 2+1, 4+2+1, 4+1, 4+2+1, 4+2]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79231" y="173785"/>
            <a:ext cx="6781800" cy="1600200"/>
          </a:xfrm>
        </p:spPr>
        <p:txBody>
          <a:bodyPr/>
          <a:lstStyle/>
          <a:p>
            <a:r>
              <a:rPr lang="en-US" dirty="0" smtClean="0"/>
              <a:t>Results: Aggregation</a:t>
            </a:r>
            <a:endParaRPr lang="en-US" dirty="0"/>
          </a:p>
        </p:txBody>
      </p:sp>
      <p:pic>
        <p:nvPicPr>
          <p:cNvPr id="2" name="Picture 1" descr="Screen shot 2011-12-07 at 10.50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858" y="1667035"/>
            <a:ext cx="4457475" cy="31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0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1-12-02 at 10.05.3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7384" y="1773985"/>
            <a:ext cx="6316298" cy="373324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79231" y="173785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Results: </a:t>
            </a:r>
            <a:r>
              <a:rPr lang="en-US" dirty="0" smtClean="0"/>
              <a:t>Fairness</a:t>
            </a:r>
          </a:p>
        </p:txBody>
      </p:sp>
      <p:pic>
        <p:nvPicPr>
          <p:cNvPr id="9" name="Picture 8" descr="Screen shot 2011-12-02 at 10.10.0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1748" y="5554485"/>
            <a:ext cx="2921498" cy="5886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40910" y="5554485"/>
            <a:ext cx="2810838" cy="588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sz="1200" dirty="0"/>
              <a:t>Jain's fairness </a:t>
            </a:r>
            <a:r>
              <a:rPr lang="en-US" sz="1200" dirty="0" smtClean="0"/>
              <a:t>index:</a:t>
            </a:r>
          </a:p>
          <a:p>
            <a:r>
              <a:rPr lang="en-US" sz="1200" dirty="0"/>
              <a:t>x</a:t>
            </a:r>
            <a:r>
              <a:rPr lang="en-US" sz="1200" baseline="-25000" dirty="0" smtClean="0"/>
              <a:t>i</a:t>
            </a:r>
            <a:r>
              <a:rPr lang="en-US" sz="1200" dirty="0" smtClean="0"/>
              <a:t> throughput of flow, n number of flows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3094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2082</TotalTime>
  <Words>1751</Words>
  <Application>Microsoft Macintosh PowerPoint</Application>
  <PresentationFormat>On-screen Show (4:3)</PresentationFormat>
  <Paragraphs>193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NewsPrint</vt:lpstr>
      <vt:lpstr>Path selection</vt:lpstr>
      <vt:lpstr>Multipath path selection</vt:lpstr>
      <vt:lpstr>Multipath between networks</vt:lpstr>
      <vt:lpstr>Path forming</vt:lpstr>
      <vt:lpstr>Path forming</vt:lpstr>
      <vt:lpstr>Path forming</vt:lpstr>
      <vt:lpstr>Scheduling</vt:lpstr>
      <vt:lpstr>Results: Aggregation</vt:lpstr>
      <vt:lpstr>PowerPoint Presentation</vt:lpstr>
      <vt:lpstr>PowerPoint Presentation</vt:lpstr>
      <vt:lpstr>MP load balancing results</vt:lpstr>
      <vt:lpstr>Ongoing study</vt:lpstr>
      <vt:lpstr>Modeling reordering</vt:lpstr>
      <vt:lpstr>Reordering distance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Pah selection</dc:title>
  <dc:creator>Sebastian Siikavirta</dc:creator>
  <cp:lastModifiedBy>Kristiina Karvonen</cp:lastModifiedBy>
  <cp:revision>135</cp:revision>
  <dcterms:created xsi:type="dcterms:W3CDTF">2011-12-01T05:34:53Z</dcterms:created>
  <dcterms:modified xsi:type="dcterms:W3CDTF">2012-01-18T15:02:07Z</dcterms:modified>
</cp:coreProperties>
</file>